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811" r:id="rId8"/>
  </p:sldMasterIdLst>
  <p:notesMasterIdLst>
    <p:notesMasterId r:id="rId15"/>
  </p:notesMasterIdLst>
  <p:handoutMasterIdLst>
    <p:handoutMasterId r:id="rId16"/>
  </p:handoutMasterIdLst>
  <p:sldIdLst>
    <p:sldId id="330" r:id="rId9"/>
    <p:sldId id="429" r:id="rId10"/>
    <p:sldId id="432" r:id="rId11"/>
    <p:sldId id="433" r:id="rId12"/>
    <p:sldId id="436" r:id="rId13"/>
    <p:sldId id="442" r:id="rId14"/>
  </p:sldIdLst>
  <p:sldSz cx="12188825" cy="6858000"/>
  <p:notesSz cx="6858000" cy="9296400"/>
  <p:embeddedFontLst>
    <p:embeddedFont>
      <p:font typeface="Segoe UI Light" panose="020B0502040204020203" pitchFamily="34" charset="0"/>
      <p:regular r:id="rId17"/>
      <p:italic r:id="rId18"/>
    </p:embeddedFont>
    <p:embeddedFont>
      <p:font typeface="Segoe UI" panose="020B0502040204020203"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C2D"/>
    <a:srgbClr val="4D5E58"/>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1375" autoAdjust="0"/>
  </p:normalViewPr>
  <p:slideViewPr>
    <p:cSldViewPr snapToGrid="0">
      <p:cViewPr varScale="1">
        <p:scale>
          <a:sx n="81" d="100"/>
          <a:sy n="81" d="100"/>
        </p:scale>
        <p:origin x="1470" y="90"/>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font" Target="fonts/font3.fntdata"/><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10/25/2013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Deck 0 should be</a:t>
            </a:r>
            <a:r>
              <a:rPr lang="en-US" baseline="0" dirty="0" smtClean="0"/>
              <a:t> shown during event setup, as people are coming in.</a:t>
            </a:r>
          </a:p>
          <a:p>
            <a:endParaRPr lang="en-US" baseline="0" dirty="0" smtClean="0"/>
          </a:p>
          <a:p>
            <a:endParaRPr lang="en-US" baseline="0" dirty="0" smtClean="0"/>
          </a:p>
          <a:p>
            <a:r>
              <a:rPr lang="en-US" baseline="0" dirty="0" smtClean="0"/>
              <a:t>This schedule is a loose guideline. You should proactively monitor the attendees progress in labs. Set check points with them, and move forward if people are comfortable with what they have done, or are completed. Keep the day loose and flowing. It is possible for someone to finished lab 1 during lab 2’s time. At the end, as long as they have gotten some hands one time, and played with what interests them, then we have succeeded.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3222115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5"/>
            <a:ext cx="6271784" cy="1794661"/>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68" tIns="89605" rIns="143368" bIns="89605" anchor="t" anchorCtr="0"/>
          <a:lstStyle>
            <a:lvl1pPr>
              <a:defRPr sz="5898"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4"/>
            <a:ext cx="3692061" cy="791209"/>
          </a:xfrm>
          <a:prstGeom prst="rect">
            <a:avLst/>
          </a:prstGeom>
        </p:spPr>
      </p:pic>
    </p:spTree>
    <p:extLst>
      <p:ext uri="{BB962C8B-B14F-4D97-AF65-F5344CB8AC3E}">
        <p14:creationId xmlns:p14="http://schemas.microsoft.com/office/powerpoint/2010/main" val="395886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3"/>
            <a:ext cx="2506819" cy="537212"/>
          </a:xfrm>
          <a:prstGeom prst="rect">
            <a:avLst/>
          </a:prstGeom>
        </p:spPr>
      </p:pic>
      <p:sp>
        <p:nvSpPr>
          <p:cNvPr id="5" name="Text Placeholder 4"/>
          <p:cNvSpPr>
            <a:spLocks noGrp="1"/>
          </p:cNvSpPr>
          <p:nvPr>
            <p:ph type="body" sz="quarter" idx="12" hasCustomPrompt="1"/>
          </p:nvPr>
        </p:nvSpPr>
        <p:spPr>
          <a:xfrm>
            <a:off x="269236" y="3878574"/>
            <a:ext cx="8961852" cy="1792326"/>
          </a:xfrm>
          <a:noFill/>
        </p:spPr>
        <p:txBody>
          <a:bodyPr lIns="143368" tIns="107526" rIns="143368" bIns="107526">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2730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169" y="2084172"/>
            <a:ext cx="8961914"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2" y="2081649"/>
            <a:ext cx="8961851" cy="1795633"/>
          </a:xfrm>
          <a:noFill/>
        </p:spPr>
        <p:txBody>
          <a:bodyPr lIns="143368" tIns="89605" rIns="143368" bIns="89605" anchor="t" anchorCtr="0"/>
          <a:lstStyle>
            <a:lvl1pPr>
              <a:defRPr sz="5898"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7281"/>
            <a:ext cx="8961851" cy="1793105"/>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8" y="471123"/>
            <a:ext cx="2506819" cy="537212"/>
          </a:xfrm>
          <a:prstGeom prst="rect">
            <a:avLst/>
          </a:prstGeom>
        </p:spPr>
      </p:pic>
    </p:spTree>
    <p:extLst>
      <p:ext uri="{BB962C8B-B14F-4D97-AF65-F5344CB8AC3E}">
        <p14:creationId xmlns:p14="http://schemas.microsoft.com/office/powerpoint/2010/main" val="169125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 y="4"/>
            <a:ext cx="12187094" cy="6857999"/>
          </a:xfrm>
          <a:prstGeom prst="rect">
            <a:avLst/>
          </a:prstGeom>
        </p:spPr>
      </p:pic>
      <p:sp>
        <p:nvSpPr>
          <p:cNvPr id="18" name="Rectangle 17"/>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2" y="3880395"/>
            <a:ext cx="7171087" cy="1789991"/>
          </a:xfrm>
        </p:spPr>
        <p:txBody>
          <a:bodyPr tIns="107526" bIns="107526">
            <a:noAutofit/>
          </a:bodyPr>
          <a:lstStyle>
            <a:lvl1pPr marL="0" indent="0">
              <a:spcBef>
                <a:spcPts val="0"/>
              </a:spcBef>
              <a:buNone/>
              <a:defRPr sz="3099"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96976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0" y="4"/>
            <a:ext cx="12187094" cy="6857999"/>
          </a:xfrm>
          <a:prstGeom prst="rect">
            <a:avLst/>
          </a:prstGeom>
        </p:spPr>
      </p:pic>
      <p:sp>
        <p:nvSpPr>
          <p:cNvPr id="17" name="Rectangle 16"/>
          <p:cNvSpPr/>
          <p:nvPr userDrawn="1"/>
        </p:nvSpPr>
        <p:spPr bwMode="gray">
          <a:xfrm>
            <a:off x="269169" y="2084172"/>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2468"/>
            <a:ext cx="6274895"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4" y="3880395"/>
            <a:ext cx="6274895" cy="1789991"/>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237381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 y="4"/>
            <a:ext cx="1219133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17" y="3880395"/>
            <a:ext cx="7171087" cy="1789991"/>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1709630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
            <a:ext cx="1218882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2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7" y="3869494"/>
            <a:ext cx="7171087" cy="1793104"/>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654750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4" y="-1"/>
            <a:ext cx="12187097" cy="6858001"/>
          </a:xfrm>
          <a:prstGeom prst="rect">
            <a:avLst/>
          </a:prstGeom>
        </p:spPr>
      </p:pic>
      <p:sp>
        <p:nvSpPr>
          <p:cNvPr id="18" name="Rectangle 17"/>
          <p:cNvSpPr/>
          <p:nvPr userDrawn="1"/>
        </p:nvSpPr>
        <p:spPr bwMode="gray">
          <a:xfrm>
            <a:off x="269169" y="1187621"/>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6"/>
            <a:ext cx="6274895" cy="1793105"/>
          </a:xfrm>
          <a:noFill/>
        </p:spPr>
        <p:txBody>
          <a:bodyPr vert="horz" wrap="square" lIns="143368" tIns="89605" rIns="143368" bIns="89605" rtlCol="0" anchor="t" anchorCtr="0">
            <a:noAutofit/>
          </a:bodyPr>
          <a:lstStyle>
            <a:lvl1pPr>
              <a:defRPr lang="en-US" sz="5898"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2980724"/>
            <a:ext cx="6273340" cy="1793104"/>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51784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58" y="7783"/>
            <a:ext cx="12184110"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7" y="2084186"/>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74" y="2084172"/>
            <a:ext cx="7169531" cy="2689656"/>
          </a:xfrm>
          <a:noFill/>
        </p:spPr>
        <p:txBody>
          <a:bodyPr lIns="143368" tIns="89605" rIns="143368" bIns="89605" anchor="t" anchorCtr="0"/>
          <a:lstStyle>
            <a:lvl1pPr>
              <a:defRPr sz="6498"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5" y="4772272"/>
            <a:ext cx="7169531" cy="1794661"/>
          </a:xfrm>
          <a:noFill/>
        </p:spPr>
        <p:txBody>
          <a:bodyPr lIns="143368" tIns="107526" rIns="143368" bIns="107526">
            <a:noAutofit/>
          </a:bodyPr>
          <a:lstStyle>
            <a:lvl1pPr marL="0" indent="0">
              <a:spcBef>
                <a:spcPts val="0"/>
              </a:spcBef>
              <a:buNone/>
              <a:defRPr sz="3099"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143440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4" y="3877282"/>
            <a:ext cx="9858106" cy="1793881"/>
          </a:xfrm>
          <a:noFill/>
        </p:spPr>
        <p:txBody>
          <a:bodyPr lIns="179211" tIns="143368" rIns="179211" bIns="14336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06735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7709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345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374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9855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38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8346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133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447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5283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07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858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452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806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817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8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4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6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484"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78444"/>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49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03"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77"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029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3" y="1189179"/>
            <a:ext cx="11650488" cy="2396047"/>
          </a:xfrm>
          <a:prstGeom prst="rect">
            <a:avLst/>
          </a:prstGeom>
        </p:spPr>
        <p:txBody>
          <a:bodyPr/>
          <a:lstStyle>
            <a:lvl1pPr marL="284598" indent="-284598">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65" indent="-275268">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61" indent="-284598">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07" indent="-2239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51" indent="-2239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37" tIns="76170" rIns="152337" bIns="7617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007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6"/>
            <a:ext cx="11652805" cy="899665"/>
          </a:xfrm>
          <a:prstGeom prst="rect">
            <a:avLst/>
          </a:prstGeom>
        </p:spPr>
        <p:txBody>
          <a:bodyPr vert="horz" wrap="square" lIns="143368" tIns="89605" rIns="143368" bIns="89605"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8"/>
            <a:ext cx="11650486" cy="2075394"/>
          </a:xfrm>
          <a:prstGeom prst="rect">
            <a:avLst/>
          </a:prstGeom>
        </p:spPr>
        <p:txBody>
          <a:bodyPr vert="horz" wrap="square" lIns="143368" tIns="89605" rIns="143368" bIns="89605"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5477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3749" rtl="0" eaLnBrk="1" latinLnBrk="0" hangingPunct="1">
        <a:lnSpc>
          <a:spcPct val="90000"/>
        </a:lnSpc>
        <a:spcBef>
          <a:spcPct val="0"/>
        </a:spcBef>
        <a:buNone/>
        <a:defRPr lang="en-US" sz="52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8" marR="0" indent="-335918" algn="l" defTabSz="913749"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72305" marR="0" indent="-236386" algn="l" defTabSz="913749"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380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54"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9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809"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68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561"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43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49" rtl="0" eaLnBrk="1" latinLnBrk="0" hangingPunct="1">
        <a:defRPr sz="1799" kern="1200">
          <a:solidFill>
            <a:schemeClr val="tx1"/>
          </a:solidFill>
          <a:latin typeface="+mn-lt"/>
          <a:ea typeface="+mn-ea"/>
          <a:cs typeface="+mn-cs"/>
        </a:defRPr>
      </a:lvl1pPr>
      <a:lvl2pPr marL="456874" algn="l" defTabSz="913749" rtl="0" eaLnBrk="1" latinLnBrk="0" hangingPunct="1">
        <a:defRPr sz="1799" kern="1200">
          <a:solidFill>
            <a:schemeClr val="tx1"/>
          </a:solidFill>
          <a:latin typeface="+mn-lt"/>
          <a:ea typeface="+mn-ea"/>
          <a:cs typeface="+mn-cs"/>
        </a:defRPr>
      </a:lvl2pPr>
      <a:lvl3pPr marL="913749" algn="l" defTabSz="913749" rtl="0" eaLnBrk="1" latinLnBrk="0" hangingPunct="1">
        <a:defRPr sz="1799" kern="1200">
          <a:solidFill>
            <a:schemeClr val="tx1"/>
          </a:solidFill>
          <a:latin typeface="+mn-lt"/>
          <a:ea typeface="+mn-ea"/>
          <a:cs typeface="+mn-cs"/>
        </a:defRPr>
      </a:lvl3pPr>
      <a:lvl4pPr marL="1370623" algn="l" defTabSz="913749" rtl="0" eaLnBrk="1" latinLnBrk="0" hangingPunct="1">
        <a:defRPr sz="1799" kern="1200">
          <a:solidFill>
            <a:schemeClr val="tx1"/>
          </a:solidFill>
          <a:latin typeface="+mn-lt"/>
          <a:ea typeface="+mn-ea"/>
          <a:cs typeface="+mn-cs"/>
        </a:defRPr>
      </a:lvl4pPr>
      <a:lvl5pPr marL="1827498" algn="l" defTabSz="913749" rtl="0" eaLnBrk="1" latinLnBrk="0" hangingPunct="1">
        <a:defRPr sz="1799" kern="1200">
          <a:solidFill>
            <a:schemeClr val="tx1"/>
          </a:solidFill>
          <a:latin typeface="+mn-lt"/>
          <a:ea typeface="+mn-ea"/>
          <a:cs typeface="+mn-cs"/>
        </a:defRPr>
      </a:lvl5pPr>
      <a:lvl6pPr marL="2284372" algn="l" defTabSz="913749" rtl="0" eaLnBrk="1" latinLnBrk="0" hangingPunct="1">
        <a:defRPr sz="1799" kern="1200">
          <a:solidFill>
            <a:schemeClr val="tx1"/>
          </a:solidFill>
          <a:latin typeface="+mn-lt"/>
          <a:ea typeface="+mn-ea"/>
          <a:cs typeface="+mn-cs"/>
        </a:defRPr>
      </a:lvl6pPr>
      <a:lvl7pPr marL="2741247" algn="l" defTabSz="913749" rtl="0" eaLnBrk="1" latinLnBrk="0" hangingPunct="1">
        <a:defRPr sz="1799" kern="1200">
          <a:solidFill>
            <a:schemeClr val="tx1"/>
          </a:solidFill>
          <a:latin typeface="+mn-lt"/>
          <a:ea typeface="+mn-ea"/>
          <a:cs typeface="+mn-cs"/>
        </a:defRPr>
      </a:lvl7pPr>
      <a:lvl8pPr marL="3198123" algn="l" defTabSz="913749" rtl="0" eaLnBrk="1" latinLnBrk="0" hangingPunct="1">
        <a:defRPr sz="1799" kern="1200">
          <a:solidFill>
            <a:schemeClr val="tx1"/>
          </a:solidFill>
          <a:latin typeface="+mn-lt"/>
          <a:ea typeface="+mn-ea"/>
          <a:cs typeface="+mn-cs"/>
        </a:defRPr>
      </a:lvl8pPr>
      <a:lvl9pPr marL="3654999" algn="l" defTabSz="91374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88204" y="1055894"/>
            <a:ext cx="10329400" cy="1706144"/>
          </a:xfrm>
        </p:spPr>
        <p:txBody>
          <a:bodyPr/>
          <a:lstStyle/>
          <a:p>
            <a:r>
              <a:rPr lang="en-US" dirty="0" smtClean="0">
                <a:effectLst>
                  <a:outerShdw blurRad="38100" dist="38100" dir="2700000" algn="tl">
                    <a:srgbClr val="000000">
                      <a:alpha val="43137"/>
                    </a:srgbClr>
                  </a:outerShdw>
                </a:effectLst>
              </a:rPr>
              <a:t>Welcome</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sz="quarter" idx="11"/>
          </p:nvPr>
        </p:nvSpPr>
        <p:spPr>
          <a:xfrm>
            <a:off x="288204" y="2338697"/>
            <a:ext cx="5454333" cy="332399"/>
          </a:xfrm>
        </p:spPr>
        <p:txBody>
          <a:bodyPr/>
          <a:lstStyle/>
          <a:p>
            <a:r>
              <a:rPr lang="en-US" dirty="0" smtClean="0"/>
              <a:t>Windows Azure </a:t>
            </a:r>
            <a:r>
              <a:rPr lang="en-US" dirty="0" err="1" smtClean="0"/>
              <a:t>Dev</a:t>
            </a:r>
            <a:r>
              <a:rPr lang="en-US" dirty="0" smtClean="0"/>
              <a:t> Camp</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2" y="1155969"/>
            <a:ext cx="3644326" cy="3102388"/>
          </a:xfrm>
        </p:spPr>
        <p:txBody>
          <a:bodyPr/>
          <a:lstStyle/>
          <a:p>
            <a:r>
              <a:rPr lang="en-US" dirty="0" smtClean="0">
                <a:solidFill>
                  <a:schemeClr val="tx1"/>
                </a:solidFill>
              </a:rPr>
              <a:t>Please connect to the Wi-Fi network MSFTOPEN. </a:t>
            </a:r>
          </a:p>
          <a:p>
            <a:endParaRPr lang="en-US" dirty="0">
              <a:solidFill>
                <a:schemeClr val="tx1"/>
              </a:solidFill>
            </a:endParaRPr>
          </a:p>
          <a:p>
            <a:r>
              <a:rPr lang="en-US" dirty="0" smtClean="0">
                <a:solidFill>
                  <a:schemeClr val="tx1"/>
                </a:solidFill>
              </a:rPr>
              <a:t>You will need to open a browser to connect.</a:t>
            </a:r>
            <a:endParaRPr lang="en-US" dirty="0">
              <a:solidFill>
                <a:schemeClr val="tx1"/>
              </a:solidFill>
            </a:endParaRPr>
          </a:p>
        </p:txBody>
      </p:sp>
      <p:sp>
        <p:nvSpPr>
          <p:cNvPr id="7" name="Title 6"/>
          <p:cNvSpPr>
            <a:spLocks noGrp="1"/>
          </p:cNvSpPr>
          <p:nvPr>
            <p:ph type="title"/>
          </p:nvPr>
        </p:nvSpPr>
        <p:spPr/>
        <p:txBody>
          <a:bodyPr/>
          <a:lstStyle/>
          <a:p>
            <a:r>
              <a:rPr lang="en-US" dirty="0" smtClean="0">
                <a:solidFill>
                  <a:schemeClr val="tx1"/>
                </a:solidFill>
              </a:rPr>
              <a:t>Wi-Fi</a:t>
            </a:r>
            <a:endParaRPr lang="en-US" dirty="0">
              <a:solidFill>
                <a:schemeClr val="tx1"/>
              </a:solidFill>
            </a:endParaRPr>
          </a:p>
        </p:txBody>
      </p:sp>
    </p:spTree>
    <p:extLst>
      <p:ext uri="{BB962C8B-B14F-4D97-AF65-F5344CB8AC3E}">
        <p14:creationId xmlns:p14="http://schemas.microsoft.com/office/powerpoint/2010/main" val="780641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Day's Schedule</a:t>
            </a:r>
            <a:endParaRPr lang="en-US"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00361046"/>
              </p:ext>
            </p:extLst>
          </p:nvPr>
        </p:nvGraphicFramePr>
        <p:xfrm>
          <a:off x="519112" y="1101811"/>
          <a:ext cx="5714047" cy="4025543"/>
        </p:xfrm>
        <a:graphic>
          <a:graphicData uri="http://schemas.openxmlformats.org/drawingml/2006/table">
            <a:tbl>
              <a:tblPr firstRow="1" firstCol="1" bandRow="1">
                <a:tableStyleId>{AF606853-7671-496A-8E4F-DF71F8EC918B}</a:tableStyleId>
              </a:tblPr>
              <a:tblGrid>
                <a:gridCol w="1422752"/>
                <a:gridCol w="4291295"/>
              </a:tblGrid>
              <a:tr h="214604">
                <a:tc>
                  <a:txBody>
                    <a:bodyPr/>
                    <a:lstStyle/>
                    <a:p>
                      <a:pPr marL="0" marR="0">
                        <a:spcBef>
                          <a:spcPts val="0"/>
                        </a:spcBef>
                        <a:spcAft>
                          <a:spcPts val="0"/>
                        </a:spcAft>
                      </a:pPr>
                      <a:r>
                        <a:rPr lang="en-US" sz="10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Activity / Session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286139">
                <a:tc>
                  <a:txBody>
                    <a:bodyPr/>
                    <a:lstStyle/>
                    <a:p>
                      <a:pPr marL="0" marR="0">
                        <a:spcBef>
                          <a:spcPts val="0"/>
                        </a:spcBef>
                        <a:spcAft>
                          <a:spcPts val="0"/>
                        </a:spcAft>
                      </a:pPr>
                      <a:r>
                        <a:rPr lang="en-US" sz="1000" dirty="0" smtClean="0">
                          <a:effectLst/>
                        </a:rPr>
                        <a:t>8:15am </a:t>
                      </a:r>
                      <a:r>
                        <a:rPr lang="en-US" sz="1000" dirty="0">
                          <a:effectLst/>
                        </a:rPr>
                        <a:t>– 9:00am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Guest arrival, Registration, Continental Breakfast, Guest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5291">
                <a:tc>
                  <a:txBody>
                    <a:bodyPr/>
                    <a:lstStyle/>
                    <a:p>
                      <a:pPr marL="0" marR="0">
                        <a:spcBef>
                          <a:spcPts val="0"/>
                        </a:spcBef>
                        <a:spcAft>
                          <a:spcPts val="0"/>
                        </a:spcAft>
                      </a:pPr>
                      <a:r>
                        <a:rPr lang="en-US" sz="1000" dirty="0">
                          <a:effectLst/>
                        </a:rPr>
                        <a:t>9:00am – </a:t>
                      </a:r>
                      <a:r>
                        <a:rPr lang="en-US" sz="1000" dirty="0" smtClean="0">
                          <a:effectLst/>
                        </a:rPr>
                        <a:t>9:30am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Overview of the Microsoft Modern Platform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93457">
                <a:tc>
                  <a:txBody>
                    <a:bodyPr/>
                    <a:lstStyle/>
                    <a:p>
                      <a:pPr marL="0" marR="0">
                        <a:spcBef>
                          <a:spcPts val="0"/>
                        </a:spcBef>
                        <a:spcAft>
                          <a:spcPts val="0"/>
                        </a:spcAft>
                      </a:pPr>
                      <a:r>
                        <a:rPr lang="en-US" sz="1000" dirty="0" smtClean="0">
                          <a:effectLst/>
                        </a:rPr>
                        <a:t>9:30am </a:t>
                      </a:r>
                      <a:r>
                        <a:rPr lang="en-US" sz="1000">
                          <a:effectLst/>
                        </a:rPr>
                        <a:t>– </a:t>
                      </a:r>
                      <a:r>
                        <a:rPr lang="en-US" sz="1000" smtClean="0">
                          <a:effectLst/>
                        </a:rPr>
                        <a:t>10:30am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solidFill>
                            <a:schemeClr val="bg1"/>
                          </a:solidFill>
                          <a:effectLst>
                            <a:outerShdw blurRad="38100" dist="38100" dir="2700000" algn="tl">
                              <a:srgbClr val="000000">
                                <a:alpha val="43137"/>
                              </a:srgbClr>
                            </a:outerShdw>
                          </a:effectLst>
                        </a:rPr>
                        <a:t>A look at the Modern Principles</a:t>
                      </a:r>
                      <a:endParaRPr lang="en-US" sz="1100" dirty="0">
                        <a:effectLst/>
                      </a:endParaRPr>
                    </a:p>
                  </a:txBody>
                  <a:tcPr/>
                </a:tc>
              </a:tr>
              <a:tr h="342770">
                <a:tc>
                  <a:txBody>
                    <a:bodyPr/>
                    <a:lstStyle/>
                    <a:p>
                      <a:pPr marL="0" marR="0">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10:30am-10:45am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100" dirty="0" smtClean="0">
                          <a:effectLst/>
                        </a:rPr>
                        <a:t>Break</a:t>
                      </a:r>
                      <a:endParaRPr lang="en-US" sz="1100" dirty="0">
                        <a:effectLst/>
                      </a:endParaRPr>
                    </a:p>
                  </a:txBody>
                  <a:tcPr/>
                </a:tc>
              </a:tr>
              <a:tr h="348136">
                <a:tc>
                  <a:txBody>
                    <a:bodyPr/>
                    <a:lstStyle/>
                    <a:p>
                      <a:pPr marL="0" marR="0">
                        <a:spcBef>
                          <a:spcPts val="0"/>
                        </a:spcBef>
                        <a:spcAft>
                          <a:spcPts val="0"/>
                        </a:spcAft>
                      </a:pPr>
                      <a:r>
                        <a:rPr lang="en-US" sz="1000" dirty="0" smtClean="0">
                          <a:effectLst/>
                        </a:rPr>
                        <a:t>10:45am – 12:45pm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Updating an application to a Modern Architecture, </a:t>
                      </a:r>
                      <a:r>
                        <a:rPr lang="en-US" sz="1000" baseline="0" dirty="0" smtClean="0">
                          <a:effectLst/>
                        </a:rPr>
                        <a:t>a hands-on lab with step-by-step instructions.</a:t>
                      </a:r>
                    </a:p>
                    <a:p>
                      <a:pPr marL="0" marR="0">
                        <a:spcBef>
                          <a:spcPts val="0"/>
                        </a:spcBef>
                        <a:spcAft>
                          <a:spcPts val="0"/>
                        </a:spcAft>
                      </a:pPr>
                      <a:endParaRPr lang="en-US" sz="1000" dirty="0" smtClean="0">
                        <a:effectLst/>
                      </a:endParaRPr>
                    </a:p>
                    <a:p>
                      <a:pPr marL="0" marR="0">
                        <a:spcBef>
                          <a:spcPts val="0"/>
                        </a:spcBef>
                        <a:spcAft>
                          <a:spcPts val="0"/>
                        </a:spcAft>
                      </a:pPr>
                      <a:r>
                        <a:rPr lang="en-US" sz="1000" dirty="0" smtClean="0">
                          <a:effectLst/>
                        </a:rPr>
                        <a:t>Lunch </a:t>
                      </a:r>
                      <a:r>
                        <a:rPr lang="en-US" sz="1000" dirty="0">
                          <a:effectLst/>
                        </a:rPr>
                        <a:t>– This is a working lunch. Lunch will be served, and guests can eat and work at their own 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9284">
                <a:tc>
                  <a:txBody>
                    <a:bodyPr/>
                    <a:lstStyle/>
                    <a:p>
                      <a:pPr marL="0" marR="0">
                        <a:spcBef>
                          <a:spcPts val="0"/>
                        </a:spcBef>
                        <a:spcAft>
                          <a:spcPts val="0"/>
                        </a:spcAft>
                      </a:pPr>
                      <a:r>
                        <a:rPr lang="en-US" sz="1000" dirty="0" smtClean="0">
                          <a:effectLst/>
                        </a:rPr>
                        <a:t>12:45pm </a:t>
                      </a:r>
                      <a:r>
                        <a:rPr lang="en-US" sz="1000" dirty="0">
                          <a:effectLst/>
                        </a:rPr>
                        <a:t>– </a:t>
                      </a:r>
                      <a:r>
                        <a:rPr lang="en-US" sz="1000" dirty="0" smtClean="0">
                          <a:effectLst/>
                        </a:rPr>
                        <a:t>1:45pm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Introduction to Modern </a:t>
                      </a:r>
                      <a:r>
                        <a:rPr lang="en-US" sz="1000" dirty="0" err="1" smtClean="0">
                          <a:effectLst/>
                        </a:rPr>
                        <a:t>Dev</a:t>
                      </a:r>
                      <a:r>
                        <a:rPr lang="en-US" sz="1000" dirty="0" smtClean="0">
                          <a:effectLst/>
                        </a:rPr>
                        <a:t>/Test Practices</a:t>
                      </a:r>
                      <a:endParaRPr lang="en-US" sz="1100" dirty="0">
                        <a:effectLst/>
                      </a:endParaRPr>
                    </a:p>
                  </a:txBody>
                  <a:tcPr/>
                </a:tc>
              </a:tr>
              <a:tr h="348136">
                <a:tc>
                  <a:txBody>
                    <a:bodyPr/>
                    <a:lstStyle/>
                    <a:p>
                      <a:pPr marL="0" marR="0">
                        <a:spcBef>
                          <a:spcPts val="0"/>
                        </a:spcBef>
                        <a:spcAft>
                          <a:spcPts val="0"/>
                        </a:spcAft>
                      </a:pPr>
                      <a:r>
                        <a:rPr lang="en-US" sz="1000" dirty="0" smtClean="0">
                          <a:effectLst/>
                        </a:rPr>
                        <a:t>1:45pm </a:t>
                      </a:r>
                      <a:r>
                        <a:rPr lang="en-US" sz="1000" dirty="0">
                          <a:effectLst/>
                        </a:rPr>
                        <a:t>– </a:t>
                      </a:r>
                      <a:r>
                        <a:rPr lang="en-US" sz="1000" dirty="0" smtClean="0">
                          <a:effectLst/>
                        </a:rPr>
                        <a:t>2:00pm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515050">
                <a:tc>
                  <a:txBody>
                    <a:bodyPr/>
                    <a:lstStyle/>
                    <a:p>
                      <a:pPr marL="0" marR="0">
                        <a:spcBef>
                          <a:spcPts val="0"/>
                        </a:spcBef>
                        <a:spcAft>
                          <a:spcPts val="0"/>
                        </a:spcAft>
                      </a:pPr>
                      <a:r>
                        <a:rPr lang="en-US" sz="1000" dirty="0" smtClean="0">
                          <a:effectLst/>
                        </a:rPr>
                        <a:t>2:00pm </a:t>
                      </a:r>
                      <a:r>
                        <a:rPr lang="en-US" sz="1000" dirty="0">
                          <a:effectLst/>
                        </a:rPr>
                        <a:t>– </a:t>
                      </a:r>
                      <a:r>
                        <a:rPr lang="en-US" sz="1000" dirty="0" smtClean="0">
                          <a:effectLst/>
                        </a:rPr>
                        <a:t>4:00pm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Configuring and Testing a Modern Application, a hands-on lab with step-by-step</a:t>
                      </a:r>
                      <a:r>
                        <a:rPr lang="en-US" sz="1000" baseline="0" dirty="0" smtClean="0">
                          <a:effectLst/>
                        </a:rPr>
                        <a:t> instructions.</a:t>
                      </a:r>
                      <a:endParaRPr lang="en-US" sz="1100" dirty="0">
                        <a:effectLst/>
                      </a:endParaRPr>
                    </a:p>
                  </a:txBody>
                  <a:tcPr/>
                </a:tc>
              </a:tr>
              <a:tr h="348136">
                <a:tc>
                  <a:txBody>
                    <a:bodyPr/>
                    <a:lstStyle/>
                    <a:p>
                      <a:pPr marL="0" marR="0">
                        <a:spcBef>
                          <a:spcPts val="0"/>
                        </a:spcBef>
                        <a:spcAft>
                          <a:spcPts val="0"/>
                        </a:spcAft>
                      </a:pPr>
                      <a:r>
                        <a:rPr lang="en-US" sz="1000" dirty="0" smtClean="0">
                          <a:effectLst/>
                        </a:rPr>
                        <a:t>4:00pm </a:t>
                      </a:r>
                      <a:r>
                        <a:rPr lang="en-US" sz="1000" dirty="0">
                          <a:effectLst/>
                        </a:rPr>
                        <a:t>– </a:t>
                      </a:r>
                      <a:r>
                        <a:rPr lang="en-US" sz="1000" dirty="0" smtClean="0">
                          <a:effectLst/>
                        </a:rPr>
                        <a:t>4:30pm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Closing Remarks / Questions &amp; Guest Departure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210374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solidFill>
                  <a:schemeClr val="bg1"/>
                </a:solidFill>
              </a:rPr>
              <a:t>How to get started</a:t>
            </a:r>
            <a:endParaRPr lang="en-US" dirty="0">
              <a:solidFill>
                <a:schemeClr val="bg1"/>
              </a:solidFill>
            </a:endParaRPr>
          </a:p>
        </p:txBody>
      </p:sp>
      <p:sp>
        <p:nvSpPr>
          <p:cNvPr id="5" name="Text Placeholder 4"/>
          <p:cNvSpPr>
            <a:spLocks noGrp="1"/>
          </p:cNvSpPr>
          <p:nvPr>
            <p:ph type="body" sz="quarter" idx="10"/>
          </p:nvPr>
        </p:nvSpPr>
        <p:spPr>
          <a:xfrm>
            <a:off x="113869" y="976497"/>
            <a:ext cx="6161202" cy="5239896"/>
          </a:xfrm>
          <a:solidFill>
            <a:schemeClr val="accent6">
              <a:lumMod val="60000"/>
              <a:lumOff val="40000"/>
              <a:alpha val="75000"/>
            </a:schemeClr>
          </a:solidFill>
        </p:spPr>
        <p:txBody>
          <a:bodyPr lIns="91440"/>
          <a:lstStyle/>
          <a:p>
            <a:pPr marL="746125" indent="-742950">
              <a:buAutoNum type="arabicPeriod"/>
            </a:pPr>
            <a:r>
              <a:rPr lang="en-US" dirty="0" smtClean="0">
                <a:solidFill>
                  <a:schemeClr val="bg1"/>
                </a:solidFill>
              </a:rPr>
              <a:t>Get free trial</a:t>
            </a:r>
            <a:endParaRPr lang="en-US" dirty="0">
              <a:solidFill>
                <a:schemeClr val="bg1"/>
              </a:solidFill>
            </a:endParaRPr>
          </a:p>
          <a:p>
            <a:r>
              <a:rPr lang="en-US" dirty="0" smtClean="0">
                <a:solidFill>
                  <a:schemeClr val="bg1"/>
                </a:solidFill>
              </a:rPr>
              <a:t>	</a:t>
            </a:r>
            <a:r>
              <a:rPr lang="en-US" dirty="0" smtClean="0">
                <a:solidFill>
                  <a:srgbClr val="FF0000"/>
                </a:solidFill>
                <a:effectLst>
                  <a:outerShdw blurRad="38100" dist="38100" dir="2700000" algn="tl">
                    <a:srgbClr val="000000">
                      <a:alpha val="43137"/>
                    </a:srgbClr>
                  </a:outerShdw>
                </a:effectLst>
              </a:rPr>
              <a:t>aka.ms/</a:t>
            </a:r>
            <a:r>
              <a:rPr lang="en-US" dirty="0" err="1" smtClean="0">
                <a:solidFill>
                  <a:srgbClr val="FF0000"/>
                </a:solidFill>
                <a:effectLst>
                  <a:outerShdw blurRad="38100" dist="38100" dir="2700000" algn="tl">
                    <a:srgbClr val="000000">
                      <a:alpha val="43137"/>
                    </a:srgbClr>
                  </a:outerShdw>
                </a:effectLst>
              </a:rPr>
              <a:t>AzureCampsTrial</a:t>
            </a:r>
            <a:endParaRPr lang="en-US" dirty="0" smtClean="0">
              <a:solidFill>
                <a:srgbClr val="FF0000"/>
              </a:solidFill>
              <a:effectLst>
                <a:outerShdw blurRad="38100" dist="38100" dir="2700000" algn="tl">
                  <a:srgbClr val="000000">
                    <a:alpha val="43137"/>
                  </a:srgbClr>
                </a:outerShdw>
              </a:effectLst>
            </a:endParaRPr>
          </a:p>
          <a:p>
            <a:pPr marL="746125" indent="-742950">
              <a:buFont typeface="+mj-lt"/>
              <a:buAutoNum type="arabicPeriod" startAt="2"/>
            </a:pPr>
            <a:r>
              <a:rPr lang="en-US" dirty="0" smtClean="0">
                <a:solidFill>
                  <a:schemeClr val="bg1"/>
                </a:solidFill>
              </a:rPr>
              <a:t>Install VS2012</a:t>
            </a:r>
          </a:p>
          <a:p>
            <a:r>
              <a:rPr lang="en-US" dirty="0">
                <a:solidFill>
                  <a:schemeClr val="bg1"/>
                </a:solidFill>
              </a:rPr>
              <a:t>	</a:t>
            </a:r>
            <a:r>
              <a:rPr lang="en-US" dirty="0" smtClean="0">
                <a:solidFill>
                  <a:srgbClr val="FF0000"/>
                </a:solidFill>
                <a:effectLst>
                  <a:outerShdw blurRad="38100" dist="38100" dir="2700000" algn="tl">
                    <a:srgbClr val="000000">
                      <a:alpha val="43137"/>
                    </a:srgbClr>
                  </a:outerShdw>
                </a:effectLst>
              </a:rPr>
              <a:t>aka.ms/AzureCampsVS12</a:t>
            </a:r>
          </a:p>
          <a:p>
            <a:pPr marL="746125" indent="-742950">
              <a:buFont typeface="+mj-lt"/>
              <a:buAutoNum type="arabicPeriod" startAt="3"/>
            </a:pPr>
            <a:r>
              <a:rPr lang="en-US" dirty="0" smtClean="0">
                <a:solidFill>
                  <a:schemeClr val="bg1"/>
                </a:solidFill>
              </a:rPr>
              <a:t>Install </a:t>
            </a:r>
            <a:r>
              <a:rPr lang="en-US" dirty="0">
                <a:solidFill>
                  <a:schemeClr val="bg1"/>
                </a:solidFill>
              </a:rPr>
              <a:t>SDK </a:t>
            </a:r>
            <a:endParaRPr lang="en-US" dirty="0" smtClean="0">
              <a:solidFill>
                <a:schemeClr val="bg1"/>
              </a:solidFill>
            </a:endParaRPr>
          </a:p>
          <a:p>
            <a:r>
              <a:rPr lang="en-US" dirty="0" smtClean="0">
                <a:solidFill>
                  <a:schemeClr val="bg1"/>
                </a:solidFill>
              </a:rPr>
              <a:t>	</a:t>
            </a:r>
            <a:r>
              <a:rPr lang="en-US" dirty="0" smtClean="0">
                <a:solidFill>
                  <a:srgbClr val="FF0000"/>
                </a:solidFill>
                <a:effectLst>
                  <a:outerShdw blurRad="38100" dist="38100" dir="2700000" algn="tl">
                    <a:srgbClr val="000000">
                      <a:alpha val="43137"/>
                    </a:srgbClr>
                  </a:outerShdw>
                </a:effectLst>
              </a:rPr>
              <a:t>aka.ms/SDK </a:t>
            </a:r>
          </a:p>
          <a:p>
            <a:pPr marL="746125" indent="-742950">
              <a:buFont typeface="+mj-lt"/>
              <a:buAutoNum type="arabicPeriod" startAt="4"/>
            </a:pPr>
            <a:r>
              <a:rPr lang="en-US" dirty="0" smtClean="0">
                <a:solidFill>
                  <a:schemeClr val="bg1"/>
                </a:solidFill>
              </a:rPr>
              <a:t>Download lab materials</a:t>
            </a:r>
          </a:p>
          <a:p>
            <a:r>
              <a:rPr lang="en-US" dirty="0" smtClean="0">
                <a:solidFill>
                  <a:schemeClr val="bg1"/>
                </a:solidFill>
              </a:rPr>
              <a:t>	</a:t>
            </a:r>
            <a:r>
              <a:rPr lang="en-US" dirty="0" smtClean="0">
                <a:solidFill>
                  <a:srgbClr val="FF0000"/>
                </a:solidFill>
                <a:effectLst>
                  <a:outerShdw blurRad="38100" dist="38100" dir="2700000" algn="tl">
                    <a:srgbClr val="000000">
                      <a:alpha val="43137"/>
                    </a:srgbClr>
                  </a:outerShdw>
                </a:effectLst>
              </a:rPr>
              <a:t>aka.ms/</a:t>
            </a:r>
            <a:r>
              <a:rPr lang="en-US" dirty="0" err="1" smtClean="0">
                <a:solidFill>
                  <a:srgbClr val="FF0000"/>
                </a:solidFill>
                <a:effectLst>
                  <a:outerShdw blurRad="38100" dist="38100" dir="2700000" algn="tl">
                    <a:srgbClr val="000000">
                      <a:alpha val="43137"/>
                    </a:srgbClr>
                  </a:outerShdw>
                </a:effectLst>
              </a:rPr>
              <a:t>TLabs</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9442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Labs</a:t>
            </a:r>
            <a:endParaRPr lang="en-US" dirty="0">
              <a:solidFill>
                <a:schemeClr val="bg1"/>
              </a:solidFill>
            </a:endParaRPr>
          </a:p>
        </p:txBody>
      </p:sp>
      <p:sp>
        <p:nvSpPr>
          <p:cNvPr id="5" name="Text Placeholder 4"/>
          <p:cNvSpPr>
            <a:spLocks noGrp="1"/>
          </p:cNvSpPr>
          <p:nvPr>
            <p:ph type="body" sz="quarter" idx="10"/>
          </p:nvPr>
        </p:nvSpPr>
        <p:spPr>
          <a:xfrm>
            <a:off x="6812692" y="1250090"/>
            <a:ext cx="5151995" cy="3993401"/>
          </a:xfrm>
        </p:spPr>
        <p:txBody>
          <a:bodyPr/>
          <a:lstStyle/>
          <a:p>
            <a:r>
              <a:rPr lang="en-US" b="1" dirty="0" smtClean="0">
                <a:solidFill>
                  <a:schemeClr val="bg1"/>
                </a:solidFill>
                <a:effectLst>
                  <a:outerShdw blurRad="38100" dist="38100" dir="2700000" algn="tl">
                    <a:srgbClr val="000000">
                      <a:alpha val="43137"/>
                    </a:srgbClr>
                  </a:outerShdw>
                </a:effectLst>
              </a:rPr>
              <a:t>Most of the day will be with Hands on Labs. All of the materials are provided for you.</a:t>
            </a:r>
            <a:endParaRPr lang="en-US" b="1" dirty="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If you need help with setup, please ask a proctor.</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219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2013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078000" y="2996995"/>
            <a:ext cx="4032825" cy="864011"/>
          </a:xfrm>
          <a:prstGeom prst="rect">
            <a:avLst/>
          </a:prstGeom>
        </p:spPr>
      </p:pic>
    </p:spTree>
    <p:extLst>
      <p:ext uri="{BB962C8B-B14F-4D97-AF65-F5344CB8AC3E}">
        <p14:creationId xmlns:p14="http://schemas.microsoft.com/office/powerpoint/2010/main" val="3489484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1b27c597d09bf46d7be1f7870515cff3">
  <xsd:schema xmlns:xsd="http://www.w3.org/2001/XMLSchema" xmlns:xs="http://www.w3.org/2001/XMLSchema" xmlns:p="http://schemas.microsoft.com/office/2006/metadata/properties" targetNamespace="http://schemas.microsoft.com/office/2006/metadata/properties" ma:root="true" ma:fieldsID="d1b8633e6329ab0889a1f45fc4a9729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A9258A92-E2A6-43FA-8BC2-B2617A9FF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2663</TotalTime>
  <Words>409</Words>
  <Application>Microsoft Office PowerPoint</Application>
  <PresentationFormat>Custom</PresentationFormat>
  <Paragraphs>49</Paragraphs>
  <Slides>6</Slides>
  <Notes>2</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vt:i4>
      </vt:variant>
    </vt:vector>
  </HeadingPairs>
  <TitlesOfParts>
    <vt:vector size="18" baseType="lpstr">
      <vt:lpstr>Wingdings</vt:lpstr>
      <vt:lpstr>Segoe UI Light</vt:lpstr>
      <vt:lpstr>Segoe UI</vt:lpstr>
      <vt:lpstr>Arial</vt:lpstr>
      <vt:lpstr>Times New Roman</vt:lpstr>
      <vt:lpstr>Calibri</vt:lpstr>
      <vt:lpstr>Consolas</vt:lpstr>
      <vt:lpstr>MS1444_Windows Azure Template 16x9_r08a</vt:lpstr>
      <vt:lpstr>White with Consolas font for code slides</vt:lpstr>
      <vt:lpstr>Windows_Azure_DevCamp_16x9_Template - FINAL2</vt:lpstr>
      <vt:lpstr>Accent Color Transition Slides</vt:lpstr>
      <vt:lpstr>MSVID Microsoft Brand template_16-9_White_Purple accent</vt:lpstr>
      <vt:lpstr>Welcome</vt:lpstr>
      <vt:lpstr>Wi-Fi</vt:lpstr>
      <vt:lpstr>Day's Schedule</vt:lpstr>
      <vt:lpstr>How to get started</vt:lpstr>
      <vt:lpstr>Labs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Brian Prince (DPE)</cp:lastModifiedBy>
  <cp:revision>198</cp:revision>
  <cp:lastPrinted>2011-10-11T14:25:22Z</cp:lastPrinted>
  <dcterms:created xsi:type="dcterms:W3CDTF">2011-03-29T16:07:22Z</dcterms:created>
  <dcterms:modified xsi:type="dcterms:W3CDTF">2013-10-25T13:35:44Z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IsMyDocuments">
    <vt:bool>true</vt:bool>
  </property>
</Properties>
</file>